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sldIdLst>
    <p:sldId id="257" r:id="rId2"/>
    <p:sldId id="258" r:id="rId3"/>
    <p:sldId id="269" r:id="rId4"/>
    <p:sldId id="270" r:id="rId5"/>
    <p:sldId id="271" r:id="rId6"/>
    <p:sldId id="272" r:id="rId7"/>
    <p:sldId id="273" r:id="rId8"/>
    <p:sldId id="274" r:id="rId9"/>
    <p:sldId id="275" r:id="rId10"/>
    <p:sldId id="276" r:id="rId11"/>
    <p:sldId id="261"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95" autoAdjust="0"/>
    <p:restoredTop sz="94660"/>
  </p:normalViewPr>
  <p:slideViewPr>
    <p:cSldViewPr snapToGrid="0" snapToObjects="1">
      <p:cViewPr>
        <p:scale>
          <a:sx n="73" d="100"/>
          <a:sy n="73" d="100"/>
        </p:scale>
        <p:origin x="-744" y="-3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78EF38-6B9D-4C41-8E64-83EAEE4C0AF2}" type="datetimeFigureOut">
              <a:rPr lang="en-US" smtClean="0"/>
              <a:t>11/12/15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E6B426-3903-2B4C-B6AD-BDF5AFE99FD3}" type="slidenum">
              <a:rPr lang="en-US" smtClean="0"/>
              <a:t>‹#›</a:t>
            </a:fld>
            <a:endParaRPr lang="en-US"/>
          </a:p>
        </p:txBody>
      </p:sp>
    </p:spTree>
    <p:extLst>
      <p:ext uri="{BB962C8B-B14F-4D97-AF65-F5344CB8AC3E}">
        <p14:creationId xmlns:p14="http://schemas.microsoft.com/office/powerpoint/2010/main" val="9619577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11</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0E91E31E-6522-B84F-BB6D-707B734A6E82}" type="datetime1">
              <a:rPr lang="en-US"/>
              <a:pPr>
                <a:defRPr/>
              </a:pPr>
              <a:t>11/12/15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4E064BCB-DA44-3540-B007-77DD79CBE65F}" type="slidenum">
              <a:rPr lang="en-US"/>
              <a:pPr>
                <a:defRPr/>
              </a:pPr>
              <a:t>‹#›</a:t>
            </a:fld>
            <a:endParaRPr lang="en-US"/>
          </a:p>
        </p:txBody>
      </p:sp>
    </p:spTree>
    <p:extLst>
      <p:ext uri="{BB962C8B-B14F-4D97-AF65-F5344CB8AC3E}">
        <p14:creationId xmlns:p14="http://schemas.microsoft.com/office/powerpoint/2010/main" val="798265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42E2F72-61E3-F74D-9011-E55554C35A2A}" type="datetime1">
              <a:rPr lang="en-US"/>
              <a:pPr>
                <a:defRPr/>
              </a:pPr>
              <a:t>11/12/15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8DD18B75-4EA0-A449-B890-89129544D896}" type="slidenum">
              <a:rPr lang="en-US"/>
              <a:pPr>
                <a:defRPr/>
              </a:pPr>
              <a:t>‹#›</a:t>
            </a:fld>
            <a:endParaRPr lang="en-US"/>
          </a:p>
        </p:txBody>
      </p:sp>
    </p:spTree>
    <p:extLst>
      <p:ext uri="{BB962C8B-B14F-4D97-AF65-F5344CB8AC3E}">
        <p14:creationId xmlns:p14="http://schemas.microsoft.com/office/powerpoint/2010/main" val="219539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9F909E8-E9B4-0745-8AC9-C3E37455E5E4}" type="datetime1">
              <a:rPr lang="en-US"/>
              <a:pPr>
                <a:defRPr/>
              </a:pPr>
              <a:t>11/12/15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F39866B7-039B-E240-985F-DB5AC309D705}" type="slidenum">
              <a:rPr lang="en-US"/>
              <a:pPr>
                <a:defRPr/>
              </a:pPr>
              <a:t>‹#›</a:t>
            </a:fld>
            <a:endParaRPr lang="en-US"/>
          </a:p>
        </p:txBody>
      </p:sp>
    </p:spTree>
    <p:extLst>
      <p:ext uri="{BB962C8B-B14F-4D97-AF65-F5344CB8AC3E}">
        <p14:creationId xmlns:p14="http://schemas.microsoft.com/office/powerpoint/2010/main" val="3643561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CFC35CA-1EAD-FF4A-AEDB-7A99E2188FF1}" type="datetime1">
              <a:rPr lang="en-US"/>
              <a:pPr>
                <a:defRPr/>
              </a:pPr>
              <a:t>11/12/15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8BAA1216-B2CE-F647-83BC-471925339334}" type="slidenum">
              <a:rPr lang="en-US"/>
              <a:pPr>
                <a:defRPr/>
              </a:pPr>
              <a:t>‹#›</a:t>
            </a:fld>
            <a:endParaRPr lang="en-US"/>
          </a:p>
        </p:txBody>
      </p:sp>
    </p:spTree>
    <p:extLst>
      <p:ext uri="{BB962C8B-B14F-4D97-AF65-F5344CB8AC3E}">
        <p14:creationId xmlns:p14="http://schemas.microsoft.com/office/powerpoint/2010/main" val="392794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241DD7A-A051-324F-ABB1-23F593012D82}" type="datetime1">
              <a:rPr lang="en-US"/>
              <a:pPr>
                <a:defRPr/>
              </a:pPr>
              <a:t>11/12/15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F74665C3-0023-7241-AA40-D86406098BA2}" type="slidenum">
              <a:rPr lang="en-US"/>
              <a:pPr>
                <a:defRPr/>
              </a:pPr>
              <a:t>‹#›</a:t>
            </a:fld>
            <a:endParaRPr lang="en-US"/>
          </a:p>
        </p:txBody>
      </p:sp>
    </p:spTree>
    <p:extLst>
      <p:ext uri="{BB962C8B-B14F-4D97-AF65-F5344CB8AC3E}">
        <p14:creationId xmlns:p14="http://schemas.microsoft.com/office/powerpoint/2010/main" val="260397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CDC18E41-205F-CC40-B6C7-D2693688B9AE}" type="datetime1">
              <a:rPr lang="en-US"/>
              <a:pPr>
                <a:defRPr/>
              </a:pPr>
              <a:t>11/12/15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560739C9-22F9-D445-BC89-8E7C60587678}" type="slidenum">
              <a:rPr lang="en-US"/>
              <a:pPr>
                <a:defRPr/>
              </a:pPr>
              <a:t>‹#›</a:t>
            </a:fld>
            <a:endParaRPr lang="en-US"/>
          </a:p>
        </p:txBody>
      </p:sp>
    </p:spTree>
    <p:extLst>
      <p:ext uri="{BB962C8B-B14F-4D97-AF65-F5344CB8AC3E}">
        <p14:creationId xmlns:p14="http://schemas.microsoft.com/office/powerpoint/2010/main" val="2683304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68CF2AC-E1E6-654C-81D0-E9ED2831B42C}" type="datetime1">
              <a:rPr lang="en-US"/>
              <a:pPr>
                <a:defRPr/>
              </a:pPr>
              <a:t>11/12/15</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pPr>
              <a:defRPr/>
            </a:pPr>
            <a:fld id="{9E2F0856-2F52-E84D-BF5F-6774D266A45B}" type="slidenum">
              <a:rPr lang="en-US"/>
              <a:pPr>
                <a:defRPr/>
              </a:pPr>
              <a:t>‹#›</a:t>
            </a:fld>
            <a:endParaRPr lang="en-US"/>
          </a:p>
        </p:txBody>
      </p:sp>
    </p:spTree>
    <p:extLst>
      <p:ext uri="{BB962C8B-B14F-4D97-AF65-F5344CB8AC3E}">
        <p14:creationId xmlns:p14="http://schemas.microsoft.com/office/powerpoint/2010/main" val="752114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nchor="b"/>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2D9441AE-D48E-0945-AF82-F456A85C1C47}" type="datetime1">
              <a:rPr lang="en-US"/>
              <a:pPr>
                <a:defRPr/>
              </a:pPr>
              <a:t>11/12/15</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9" name="Slide Number Placeholder 17"/>
          <p:cNvSpPr>
            <a:spLocks noGrp="1"/>
          </p:cNvSpPr>
          <p:nvPr>
            <p:ph type="sldNum" sz="quarter" idx="12"/>
          </p:nvPr>
        </p:nvSpPr>
        <p:spPr/>
        <p:txBody>
          <a:bodyPr/>
          <a:lstStyle>
            <a:lvl1pPr>
              <a:defRPr/>
            </a:lvl1pPr>
          </a:lstStyle>
          <a:p>
            <a:pPr>
              <a:defRPr/>
            </a:pPr>
            <a:fld id="{F8AE6E10-7817-9443-9C5D-672EE1648BA2}" type="slidenum">
              <a:rPr lang="en-US"/>
              <a:pPr>
                <a:defRPr/>
              </a:pPr>
              <a:t>‹#›</a:t>
            </a:fld>
            <a:endParaRPr lang="en-US"/>
          </a:p>
        </p:txBody>
      </p:sp>
    </p:spTree>
    <p:extLst>
      <p:ext uri="{BB962C8B-B14F-4D97-AF65-F5344CB8AC3E}">
        <p14:creationId xmlns:p14="http://schemas.microsoft.com/office/powerpoint/2010/main" val="3698008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5C0404C-AD1F-CA43-9C38-D72EE2976788}" type="datetime1">
              <a:rPr lang="en-US"/>
              <a:pPr>
                <a:defRPr/>
              </a:pPr>
              <a:t>11/12/15</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5" name="Slide Number Placeholder 17"/>
          <p:cNvSpPr>
            <a:spLocks noGrp="1"/>
          </p:cNvSpPr>
          <p:nvPr>
            <p:ph type="sldNum" sz="quarter" idx="12"/>
          </p:nvPr>
        </p:nvSpPr>
        <p:spPr/>
        <p:txBody>
          <a:bodyPr/>
          <a:lstStyle>
            <a:lvl1pPr>
              <a:defRPr/>
            </a:lvl1pPr>
          </a:lstStyle>
          <a:p>
            <a:pPr>
              <a:defRPr/>
            </a:pPr>
            <a:fld id="{B53F5DA0-99E8-E348-864D-F6FA689D6F77}" type="slidenum">
              <a:rPr lang="en-US"/>
              <a:pPr>
                <a:defRPr/>
              </a:pPr>
              <a:t>‹#›</a:t>
            </a:fld>
            <a:endParaRPr lang="en-US"/>
          </a:p>
        </p:txBody>
      </p:sp>
    </p:spTree>
    <p:extLst>
      <p:ext uri="{BB962C8B-B14F-4D97-AF65-F5344CB8AC3E}">
        <p14:creationId xmlns:p14="http://schemas.microsoft.com/office/powerpoint/2010/main" val="2520856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64BE65D-1F0C-E244-BC71-59BC2B5AEA94}" type="datetime1">
              <a:rPr lang="en-US"/>
              <a:pPr>
                <a:defRPr/>
              </a:pPr>
              <a:t>11/12/15</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4" name="Slide Number Placeholder 17"/>
          <p:cNvSpPr>
            <a:spLocks noGrp="1"/>
          </p:cNvSpPr>
          <p:nvPr>
            <p:ph type="sldNum" sz="quarter" idx="12"/>
          </p:nvPr>
        </p:nvSpPr>
        <p:spPr/>
        <p:txBody>
          <a:bodyPr/>
          <a:lstStyle>
            <a:lvl1pPr>
              <a:defRPr/>
            </a:lvl1pPr>
          </a:lstStyle>
          <a:p>
            <a:pPr>
              <a:defRPr/>
            </a:pPr>
            <a:fld id="{F4DE5D38-F14A-D74A-8995-36EBEB5D273C}" type="slidenum">
              <a:rPr lang="en-US"/>
              <a:pPr>
                <a:defRPr/>
              </a:pPr>
              <a:t>‹#›</a:t>
            </a:fld>
            <a:endParaRPr lang="en-US"/>
          </a:p>
        </p:txBody>
      </p:sp>
    </p:spTree>
    <p:extLst>
      <p:ext uri="{BB962C8B-B14F-4D97-AF65-F5344CB8AC3E}">
        <p14:creationId xmlns:p14="http://schemas.microsoft.com/office/powerpoint/2010/main" val="1839773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chor="b">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3FF12B1-882B-3F40-A849-4D4717A95330}" type="datetime1">
              <a:rPr lang="en-US"/>
              <a:pPr>
                <a:defRPr/>
              </a:pPr>
              <a:t>11/12/15</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pPr>
              <a:defRPr/>
            </a:pPr>
            <a:fld id="{1CB8E75A-468F-6046-AC49-426F8A4A5077}" type="slidenum">
              <a:rPr lang="en-US"/>
              <a:pPr>
                <a:defRPr/>
              </a:pPr>
              <a:t>‹#›</a:t>
            </a:fld>
            <a:endParaRPr lang="en-US"/>
          </a:p>
        </p:txBody>
      </p:sp>
    </p:spTree>
    <p:extLst>
      <p:ext uri="{BB962C8B-B14F-4D97-AF65-F5344CB8AC3E}">
        <p14:creationId xmlns:p14="http://schemas.microsoft.com/office/powerpoint/2010/main" val="2869823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5"/>
          <p:cNvSpPr>
            <a:spLocks/>
          </p:cNvSpPr>
          <p:nvPr/>
        </p:nvSpPr>
        <p:spPr bwMode="auto">
          <a:xfrm rot="420000" flipV="1">
            <a:off x="3165475" y="1108075"/>
            <a:ext cx="5257800" cy="4114800"/>
          </a:xfrm>
          <a:custGeom>
            <a:avLst/>
            <a:gdLst>
              <a:gd name="T0" fmla="*/ 5257800 w 5257800"/>
              <a:gd name="T1" fmla="*/ 2057400 h 4114800"/>
              <a:gd name="T2" fmla="*/ 2628900 w 5257800"/>
              <a:gd name="T3" fmla="*/ 4114800 h 4114800"/>
              <a:gd name="T4" fmla="*/ 0 w 5257800"/>
              <a:gd name="T5" fmla="*/ 2057400 h 4114800"/>
              <a:gd name="T6" fmla="*/ 2628900 w 5257800"/>
              <a:gd name="T7" fmla="*/ 0 h 4114800"/>
              <a:gd name="T8" fmla="*/ 0 60000 65536"/>
              <a:gd name="T9" fmla="*/ 5898240 60000 65536"/>
              <a:gd name="T10" fmla="*/ 11796480 60000 65536"/>
              <a:gd name="T11" fmla="*/ 17694720 60000 65536"/>
              <a:gd name="T12" fmla="*/ 0 w 5257800"/>
              <a:gd name="T13" fmla="*/ 0 h 4114800"/>
              <a:gd name="T14" fmla="*/ 5182784 w 5257800"/>
              <a:gd name="T15" fmla="*/ 4114800 h 4114800"/>
            </a:gdLst>
            <a:ahLst/>
            <a:cxnLst>
              <a:cxn ang="T8">
                <a:pos x="T0" y="T1"/>
              </a:cxn>
              <a:cxn ang="T9">
                <a:pos x="T2" y="T3"/>
              </a:cxn>
              <a:cxn ang="T10">
                <a:pos x="T4" y="T5"/>
              </a:cxn>
              <a:cxn ang="T11">
                <a:pos x="T6" y="T7"/>
              </a:cxn>
            </a:cxnLst>
            <a:rect l="T12" t="T13" r="T14" b="T15"/>
            <a:pathLst>
              <a:path w="5257800" h="4114800">
                <a:moveTo>
                  <a:pt x="0" y="0"/>
                </a:moveTo>
                <a:lnTo>
                  <a:pt x="5107774" y="0"/>
                </a:lnTo>
                <a:lnTo>
                  <a:pt x="5257800" y="150026"/>
                </a:lnTo>
                <a:lnTo>
                  <a:pt x="5257800" y="4114800"/>
                </a:lnTo>
                <a:lnTo>
                  <a:pt x="0" y="4114800"/>
                </a:lnTo>
                <a:lnTo>
                  <a:pt x="0" y="0"/>
                </a:lnTo>
                <a:close/>
              </a:path>
            </a:pathLst>
          </a:custGeom>
          <a:solidFill>
            <a:srgbClr val="FFFFFF"/>
          </a:solidFill>
          <a:ln w="3175" cap="rnd" cmpd="sng">
            <a:solidFill>
              <a:srgbClr val="C0C0C0"/>
            </a:solidFill>
            <a:prstDash val="solid"/>
            <a:round/>
            <a:headEnd/>
            <a:tailEnd/>
          </a:ln>
          <a:effectLst>
            <a:outerShdw blurRad="63500" dist="38500" dir="7500041" sx="98500" sy="100079" kx="99984" algn="tl" rotWithShape="0">
              <a:srgbClr val="000000">
                <a:alpha val="25000"/>
              </a:srgbClr>
            </a:outerShdw>
          </a:effectLst>
        </p:spPr>
        <p:txBody>
          <a:bodyPr anchor="ctr"/>
          <a:lstStyle/>
          <a:p>
            <a:pPr defTabSz="914400" fontAlgn="base">
              <a:spcBef>
                <a:spcPct val="0"/>
              </a:spcBef>
              <a:spcAft>
                <a:spcPct val="0"/>
              </a:spcAft>
              <a:defRPr/>
            </a:pPr>
            <a:endParaRPr lang="en-US" sz="2400">
              <a:solidFill>
                <a:prstClr val="black"/>
              </a:solidFill>
              <a:latin typeface="Arial" charset="0"/>
              <a:ea typeface="ＭＳ Ｐゴシック" charset="0"/>
              <a:cs typeface="ＭＳ Ｐゴシック" charset="0"/>
            </a:endParaRPr>
          </a:p>
        </p:txBody>
      </p:sp>
      <p:sp>
        <p:nvSpPr>
          <p:cNvPr id="6" name="Right Triangle 16"/>
          <p:cNvSpPr>
            <a:spLocks noChangeArrowheads="1"/>
          </p:cNvSpPr>
          <p:nvPr/>
        </p:nvSpPr>
        <p:spPr bwMode="auto">
          <a:xfrm rot="420000" flipV="1">
            <a:off x="8004175" y="5359400"/>
            <a:ext cx="155575" cy="155575"/>
          </a:xfrm>
          <a:prstGeom prst="rtTriangle">
            <a:avLst/>
          </a:prstGeom>
          <a:solidFill>
            <a:srgbClr val="FFFFFF"/>
          </a:solidFill>
          <a:ln w="12700">
            <a:solidFill>
              <a:srgbClr val="FFFFFF"/>
            </a:solidFill>
            <a:bevel/>
            <a:headEnd/>
            <a:tailEnd/>
          </a:ln>
          <a:effectLst>
            <a:outerShdw blurRad="63500" dist="6350" dir="12899787" algn="tl" rotWithShape="0">
              <a:srgbClr val="000000">
                <a:alpha val="46999"/>
              </a:srgbClr>
            </a:outerShdw>
          </a:effectLst>
        </p:spPr>
        <p:txBody>
          <a:bodyPr anchor="ctr"/>
          <a:lstStyle/>
          <a:p>
            <a:pPr algn="ctr" defTabSz="914400" fontAlgn="base">
              <a:spcBef>
                <a:spcPct val="0"/>
              </a:spcBef>
              <a:spcAft>
                <a:spcPct val="0"/>
              </a:spcAft>
              <a:defRPr/>
            </a:pPr>
            <a:endParaRPr lang="en-US">
              <a:solidFill>
                <a:srgbClr val="FFFFFF"/>
              </a:solidFill>
              <a:latin typeface="Constantia" charset="0"/>
              <a:ea typeface="ＭＳ Ｐゴシック" charset="0"/>
              <a:cs typeface="ＭＳ Ｐゴシック" charset="0"/>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2" name="Title 1"/>
          <p:cNvSpPr>
            <a:spLocks noGrp="1"/>
          </p:cNvSpPr>
          <p:nvPr>
            <p:ph type="title"/>
          </p:nvPr>
        </p:nvSpPr>
        <p:spPr>
          <a:xfrm>
            <a:off x="609600" y="1176996"/>
            <a:ext cx="2212848" cy="1582621"/>
          </a:xfrm>
        </p:spPr>
        <p:txBody>
          <a:bodyPr lIns="45720" rIns="45720" bIns="45720" anchor="b"/>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805A60C8-8642-7C42-9BFB-9EBA48419B9E}" type="datetime1">
              <a:rPr lang="en-US"/>
              <a:pPr>
                <a:defRPr/>
              </a:pPr>
              <a:t>11/12/15</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9C684DAC-4133-EE47-8F39-93FED6BD78C3}" type="slidenum">
              <a:rPr lang="en-US"/>
              <a:pPr>
                <a:defRPr/>
              </a:pPr>
              <a:t>‹#›</a:t>
            </a:fld>
            <a:endParaRPr lang="en-US"/>
          </a:p>
        </p:txBody>
      </p:sp>
    </p:spTree>
    <p:extLst>
      <p:ext uri="{BB962C8B-B14F-4D97-AF65-F5344CB8AC3E}">
        <p14:creationId xmlns:p14="http://schemas.microsoft.com/office/powerpoint/2010/main" val="28839561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Freeform 6"/>
          <p:cNvSpPr>
            <a:spLocks/>
          </p:cNvSpPr>
          <p:nvPr/>
        </p:nvSpPr>
        <p:spPr bwMode="auto">
          <a:xfrm>
            <a:off x="-9525" y="-7938"/>
            <a:ext cx="9163050" cy="1041401"/>
          </a:xfrm>
          <a:custGeom>
            <a:avLst/>
            <a:gdLst>
              <a:gd name="T0" fmla="*/ 2147483647 w 5772"/>
              <a:gd name="T1" fmla="*/ 2147483647 h 656"/>
              <a:gd name="T2" fmla="*/ 2147483647 w 5772"/>
              <a:gd name="T3" fmla="*/ 0 h 656"/>
              <a:gd name="T4" fmla="*/ 2147483647 w 5772"/>
              <a:gd name="T5" fmla="*/ 2147483647 h 656"/>
              <a:gd name="T6" fmla="*/ 2147483647 w 5772"/>
              <a:gd name="T7" fmla="*/ 2147483647 h 656"/>
              <a:gd name="T8" fmla="*/ 2147483647 w 5772"/>
              <a:gd name="T9" fmla="*/ 2147483647 h 656"/>
              <a:gd name="T10" fmla="*/ 2147483647 w 5772"/>
              <a:gd name="T11" fmla="*/ 2147483647 h 656"/>
              <a:gd name="T12" fmla="*/ 2147483647 w 5772"/>
              <a:gd name="T13" fmla="*/ 2147483647 h 656"/>
              <a:gd name="T14" fmla="*/ 0 w 5772"/>
              <a:gd name="T15" fmla="*/ 2147483647 h 656"/>
              <a:gd name="T16" fmla="*/ 2147483647 w 5772"/>
              <a:gd name="T17" fmla="*/ 2147483647 h 6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72"/>
              <a:gd name="T28" fmla="*/ 0 h 656"/>
              <a:gd name="T29" fmla="*/ 5772 w 5772"/>
              <a:gd name="T30" fmla="*/ 656 h 6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1">
            <a:gsLst>
              <a:gs pos="0">
                <a:srgbClr val="CD0000"/>
              </a:gs>
              <a:gs pos="100000">
                <a:schemeClr val="tx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4400" fontAlgn="base">
              <a:spcBef>
                <a:spcPct val="0"/>
              </a:spcBef>
              <a:spcAft>
                <a:spcPct val="0"/>
              </a:spcAft>
            </a:pPr>
            <a:endParaRPr lang="en-US" sz="2400">
              <a:solidFill>
                <a:prstClr val="black"/>
              </a:solidFill>
              <a:latin typeface="Arial" charset="0"/>
              <a:ea typeface="ＭＳ Ｐゴシック" charset="0"/>
              <a:cs typeface="ＭＳ Ｐゴシック"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flip="none" rotWithShape="1">
            <a:gsLst>
              <a:gs pos="49000">
                <a:srgbClr val="CD0000"/>
              </a:gs>
              <a:gs pos="100000">
                <a:schemeClr val="bg1"/>
              </a:gs>
            </a:gsLst>
            <a:lin ang="0" scaled="1"/>
            <a:tileRect/>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1028" name="Title Placeholder 8"/>
          <p:cNvSpPr>
            <a:spLocks noGrp="1"/>
          </p:cNvSpPr>
          <p:nvPr>
            <p:ph type="title"/>
          </p:nvPr>
        </p:nvSpPr>
        <p:spPr bwMode="auto">
          <a:xfrm>
            <a:off x="457200" y="704850"/>
            <a:ext cx="716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45720" rIns="0" bIns="0" numCol="1" anchor="t"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303030"/>
                </a:solidFill>
                <a:latin typeface="Constantia" charset="0"/>
              </a:defRPr>
            </a:lvl1pPr>
          </a:lstStyle>
          <a:p>
            <a:pPr defTabSz="914400" fontAlgn="base">
              <a:spcBef>
                <a:spcPct val="0"/>
              </a:spcBef>
              <a:spcAft>
                <a:spcPct val="0"/>
              </a:spcAft>
              <a:defRPr/>
            </a:pPr>
            <a:fld id="{A16C9DF9-ADC0-694D-9049-6C0C11128152}" type="datetime1">
              <a:rPr lang="en-US">
                <a:ea typeface="ＭＳ Ｐゴシック" charset="0"/>
                <a:cs typeface="ＭＳ Ｐゴシック" charset="0"/>
              </a:rPr>
              <a:pPr defTabSz="914400" fontAlgn="base">
                <a:spcBef>
                  <a:spcPct val="0"/>
                </a:spcBef>
                <a:spcAft>
                  <a:spcPct val="0"/>
                </a:spcAft>
                <a:defRPr/>
              </a:pPr>
              <a:t>11/12/15</a:t>
            </a:fld>
            <a:endParaRPr lang="en-US">
              <a:ea typeface="ＭＳ Ｐゴシック" charset="0"/>
              <a:cs typeface="ＭＳ Ｐゴシック"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cs typeface="+mn-cs"/>
              </a:defRPr>
            </a:lvl1pPr>
          </a:lstStyle>
          <a:p>
            <a:pPr defTabSz="914400">
              <a:defRPr/>
            </a:pPr>
            <a:endParaRPr lang="en-US">
              <a:solidFill>
                <a:srgbClr val="333333">
                  <a:shade val="90000"/>
                </a:srgbClr>
              </a:solidFill>
              <a:latin typeface="Constantia"/>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303030"/>
                </a:solidFill>
                <a:latin typeface="Constantia" charset="0"/>
              </a:defRPr>
            </a:lvl1pPr>
          </a:lstStyle>
          <a:p>
            <a:pPr defTabSz="914400" fontAlgn="base">
              <a:spcBef>
                <a:spcPct val="0"/>
              </a:spcBef>
              <a:spcAft>
                <a:spcPct val="0"/>
              </a:spcAft>
              <a:defRPr/>
            </a:pPr>
            <a:fld id="{A6D80497-62C2-6549-B6E2-51DBDDC1A560}" type="slidenum">
              <a:rPr lang="en-US">
                <a:ea typeface="ＭＳ Ｐゴシック" charset="0"/>
                <a:cs typeface="ＭＳ Ｐゴシック" charset="0"/>
              </a:rPr>
              <a:pPr defTabSz="914400" fontAlgn="base">
                <a:spcBef>
                  <a:spcPct val="0"/>
                </a:spcBef>
                <a:spcAft>
                  <a:spcPct val="0"/>
                </a:spcAft>
                <a:defRPr/>
              </a:pPr>
              <a:t>‹#›</a:t>
            </a:fld>
            <a:endParaRPr lang="en-US">
              <a:ea typeface="ＭＳ Ｐゴシック" charset="0"/>
              <a:cs typeface="ＭＳ Ｐゴシック"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grpSp>
      <p:pic>
        <p:nvPicPr>
          <p:cNvPr id="1034" name="Picture 3"/>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96200" y="76200"/>
            <a:ext cx="1362075" cy="1214438"/>
          </a:xfrm>
          <a:prstGeom prst="rect">
            <a:avLst/>
          </a:prstGeom>
          <a:noFill/>
          <a:ln w="9525">
            <a:solidFill>
              <a:srgbClr val="C00000"/>
            </a:solidFill>
            <a:miter lim="800000"/>
            <a:headEnd/>
            <a:tailEnd/>
          </a:ln>
          <a:effectLst>
            <a:outerShdw blurRad="63500" dist="38100" dir="16200000" rotWithShape="0">
              <a:srgbClr val="000000">
                <a:alpha val="39998"/>
              </a:srgbClr>
            </a:outerShdw>
          </a:effectLst>
          <a:extLst>
            <a:ext uri="{909E8E84-426E-40dd-AFC4-6F175D3DCCD1}">
              <a14:hiddenFill xmlns:a14="http://schemas.microsoft.com/office/drawing/2010/main">
                <a:solidFill>
                  <a:srgbClr val="FFFFFF"/>
                </a:solidFill>
              </a14:hiddenFill>
            </a:ext>
          </a:extLst>
        </p:spPr>
      </p:pic>
      <p:sp>
        <p:nvSpPr>
          <p:cNvPr id="1035" name="TextBox 14"/>
          <p:cNvSpPr txBox="1">
            <a:spLocks noChangeArrowheads="1"/>
          </p:cNvSpPr>
          <p:nvPr userDrawn="1"/>
        </p:nvSpPr>
        <p:spPr bwMode="auto">
          <a:xfrm>
            <a:off x="0" y="0"/>
            <a:ext cx="1865313" cy="369888"/>
          </a:xfrm>
          <a:prstGeom prst="rect">
            <a:avLst/>
          </a:prstGeom>
          <a:noFill/>
          <a:ln>
            <a:noFill/>
          </a:ln>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914400" eaLnBrk="1" fontAlgn="base" hangingPunct="1">
              <a:spcBef>
                <a:spcPct val="0"/>
              </a:spcBef>
              <a:spcAft>
                <a:spcPct val="0"/>
              </a:spcAft>
              <a:defRPr/>
            </a:pPr>
            <a:r>
              <a:rPr lang="en-US" sz="1800" b="1" smtClean="0">
                <a:solidFill>
                  <a:prstClr val="white"/>
                </a:solidFill>
                <a:latin typeface="Calibri" charset="0"/>
              </a:rPr>
              <a:t>University Senate</a:t>
            </a:r>
          </a:p>
        </p:txBody>
      </p:sp>
    </p:spTree>
    <p:extLst>
      <p:ext uri="{BB962C8B-B14F-4D97-AF65-F5344CB8AC3E}">
        <p14:creationId xmlns:p14="http://schemas.microsoft.com/office/powerpoint/2010/main" val="41024614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4400" kern="12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2pPr>
      <a:lvl3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3pPr>
      <a:lvl4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4pPr>
      <a:lvl5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5pPr>
      <a:lvl6pPr marL="457200" algn="l" rtl="0" fontAlgn="base">
        <a:spcBef>
          <a:spcPct val="0"/>
        </a:spcBef>
        <a:spcAft>
          <a:spcPct val="0"/>
        </a:spcAft>
        <a:defRPr sz="4400">
          <a:solidFill>
            <a:schemeClr val="tx2"/>
          </a:solidFill>
          <a:latin typeface="Calibri" charset="0"/>
          <a:ea typeface="ＭＳ Ｐゴシック" charset="-128"/>
        </a:defRPr>
      </a:lvl6pPr>
      <a:lvl7pPr marL="914400" algn="l" rtl="0" fontAlgn="base">
        <a:spcBef>
          <a:spcPct val="0"/>
        </a:spcBef>
        <a:spcAft>
          <a:spcPct val="0"/>
        </a:spcAft>
        <a:defRPr sz="4400">
          <a:solidFill>
            <a:schemeClr val="tx2"/>
          </a:solidFill>
          <a:latin typeface="Calibri" charset="0"/>
          <a:ea typeface="ＭＳ Ｐゴシック" charset="-128"/>
        </a:defRPr>
      </a:lvl7pPr>
      <a:lvl8pPr marL="1371600" algn="l" rtl="0" fontAlgn="base">
        <a:spcBef>
          <a:spcPct val="0"/>
        </a:spcBef>
        <a:spcAft>
          <a:spcPct val="0"/>
        </a:spcAft>
        <a:defRPr sz="4400">
          <a:solidFill>
            <a:schemeClr val="tx2"/>
          </a:solidFill>
          <a:latin typeface="Calibri" charset="0"/>
          <a:ea typeface="ＭＳ Ｐゴシック" charset="-128"/>
        </a:defRPr>
      </a:lvl8pPr>
      <a:lvl9pPr marL="1828800" algn="l" rtl="0" fontAlgn="base">
        <a:spcBef>
          <a:spcPct val="0"/>
        </a:spcBef>
        <a:spcAft>
          <a:spcPct val="0"/>
        </a:spcAft>
        <a:defRPr sz="4400">
          <a:solidFill>
            <a:schemeClr val="tx2"/>
          </a:solidFill>
          <a:latin typeface="Calibri" charset="0"/>
          <a:ea typeface="ＭＳ Ｐゴシック" charset="-128"/>
        </a:defRPr>
      </a:lvl9pPr>
    </p:titleStyle>
    <p:bodyStyle>
      <a:lvl1pPr marL="273050" indent="-273050" algn="l" rtl="0" eaLnBrk="0" fontAlgn="base" hangingPunct="0">
        <a:spcBef>
          <a:spcPct val="20000"/>
        </a:spcBef>
        <a:spcAft>
          <a:spcPct val="0"/>
        </a:spcAft>
        <a:buClr>
          <a:srgbClr val="000000"/>
        </a:buClr>
        <a:buSzPct val="95000"/>
        <a:buFont typeface="Wingdings 2" charset="0"/>
        <a:buChar char=""/>
        <a:defRPr sz="2600" kern="1200">
          <a:solidFill>
            <a:schemeClr val="tx1"/>
          </a:solidFill>
          <a:latin typeface="+mn-lt"/>
          <a:ea typeface="ＭＳ Ｐゴシック" charset="-128"/>
          <a:cs typeface="ＭＳ Ｐゴシック" charset="-128"/>
        </a:defRPr>
      </a:lvl1pPr>
      <a:lvl2pPr marL="639763" indent="-246063" algn="l" rtl="0" eaLnBrk="0" fontAlgn="base" hangingPunct="0">
        <a:spcBef>
          <a:spcPct val="20000"/>
        </a:spcBef>
        <a:spcAft>
          <a:spcPct val="0"/>
        </a:spcAft>
        <a:buClr>
          <a:schemeClr val="accent1"/>
        </a:buClr>
        <a:buSzPct val="85000"/>
        <a:buFont typeface="Wingdings 2" charset="0"/>
        <a:buChar char=""/>
        <a:defRPr sz="2400" kern="1200">
          <a:solidFill>
            <a:schemeClr val="tx1"/>
          </a:solidFill>
          <a:latin typeface="+mn-lt"/>
          <a:ea typeface="ＭＳ Ｐゴシック" charset="-128"/>
          <a:cs typeface="+mn-cs"/>
        </a:defRPr>
      </a:lvl2pPr>
      <a:lvl3pPr marL="914400" indent="-246063" algn="l" rtl="0" eaLnBrk="0" fontAlgn="base" hangingPunct="0">
        <a:spcBef>
          <a:spcPct val="20000"/>
        </a:spcBef>
        <a:spcAft>
          <a:spcPct val="0"/>
        </a:spcAft>
        <a:buClr>
          <a:schemeClr val="accent2"/>
        </a:buClr>
        <a:buSzPct val="70000"/>
        <a:buFont typeface="Wingdings 2" charset="0"/>
        <a:buChar char=""/>
        <a:defRPr sz="2100" kern="1200">
          <a:solidFill>
            <a:schemeClr val="tx1"/>
          </a:solidFill>
          <a:latin typeface="+mn-lt"/>
          <a:ea typeface="ＭＳ Ｐゴシック" charset="-128"/>
          <a:cs typeface="+mn-cs"/>
        </a:defRPr>
      </a:lvl3pPr>
      <a:lvl4pPr marL="1187450" indent="-209550" algn="l" rtl="0" eaLnBrk="0" fontAlgn="base" hangingPunct="0">
        <a:spcBef>
          <a:spcPct val="20000"/>
        </a:spcBef>
        <a:spcAft>
          <a:spcPct val="0"/>
        </a:spcAft>
        <a:buClr>
          <a:srgbClr val="000000"/>
        </a:buClr>
        <a:buSzPct val="65000"/>
        <a:buFont typeface="Wingdings 2" charset="0"/>
        <a:buChar char=""/>
        <a:defRPr sz="2000" kern="1200">
          <a:solidFill>
            <a:schemeClr val="tx1"/>
          </a:solidFill>
          <a:latin typeface="+mn-lt"/>
          <a:ea typeface="ＭＳ Ｐゴシック" charset="-128"/>
          <a:cs typeface="+mn-cs"/>
        </a:defRPr>
      </a:lvl4pPr>
      <a:lvl5pPr marL="1462088" indent="-209550" algn="l" rtl="0" eaLnBrk="0" fontAlgn="base" hangingPunct="0">
        <a:spcBef>
          <a:spcPct val="20000"/>
        </a:spcBef>
        <a:spcAft>
          <a:spcPct val="0"/>
        </a:spcAft>
        <a:buClr>
          <a:srgbClr val="FFFCFC"/>
        </a:buClr>
        <a:buSzPct val="65000"/>
        <a:buFont typeface="Wingdings 2" charset="0"/>
        <a:buChar char=""/>
        <a:defRPr sz="2000" kern="1200">
          <a:solidFill>
            <a:schemeClr val="tx1"/>
          </a:solidFill>
          <a:latin typeface="+mn-lt"/>
          <a:ea typeface="ＭＳ Ｐゴシック"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tags" Target="../tags/tag10.xml"/><Relationship Id="rId2" Type="http://schemas.openxmlformats.org/officeDocument/2006/relationships/slideLayout" Target="../slideLayouts/slideLayout10.xml"/><Relationship Id="rId3" Type="http://schemas.openxmlformats.org/officeDocument/2006/relationships/hyperlink" Target="https://www.senate.umd.edu/meetings/materials/2015to2016/111015/ERG_Post-Doc_Scholar_SMC_15-16-10.pdf"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hyperlink" Target="http://www.senate.umd.edu/news/archives/2016BORInstructions.cfm" TargetMode="External"/><Relationship Id="rId5" Type="http://schemas.openxmlformats.org/officeDocument/2006/relationships/hyperlink" Target="http://www.senate.umd.edu/meetings/materials/2015to2016/111015/KU_CPRedevelopment.pdf" TargetMode="External"/><Relationship Id="rId6" Type="http://schemas.openxmlformats.org/officeDocument/2006/relationships/hyperlink" Target="https://youtu.be/LJTF2kBQgXM" TargetMode="External"/><Relationship Id="rId7" Type="http://schemas.openxmlformats.org/officeDocument/2006/relationships/hyperlink" Target="http://www.senate.umd.edu/meetings/materials/2015to2016/111015/APAS_Credit_for_Prior_Learning_14-15-18.pdf" TargetMode="External"/><Relationship Id="rId8" Type="http://schemas.openxmlformats.org/officeDocument/2006/relationships/hyperlink" Target="http://www.senate.umd.edu/meetings/materials/2015to2016/111015/CAC_AED_Program_14-15-05.pdf" TargetMode="External"/><Relationship Id="rId9" Type="http://schemas.openxmlformats.org/officeDocument/2006/relationships/hyperlink" Target="http://www.senate.umd.edu/meetings/materials/2015to2016/111015/ERG_Post-Doc_Scholar_SMC_15-16-10.pdf" TargetMode="External"/><Relationship Id="rId1" Type="http://schemas.openxmlformats.org/officeDocument/2006/relationships/tags" Target="../tags/tag11.xml"/><Relationship Id="rId2"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10.xml"/><Relationship Id="rId3" Type="http://schemas.openxmlformats.org/officeDocument/2006/relationships/hyperlink" Target="http://www.senate.umd.edu/news/archives/2016BORInstructions.cfm" TargetMode="External"/></Relationships>
</file>

<file path=ppt/slides/_rels/slide3.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10.xml"/><Relationship Id="rId3" Type="http://schemas.openxmlformats.org/officeDocument/2006/relationships/hyperlink" Target="http://www.senate.umd.edu/meetings/materials/2015to2016/111015/KU_CPRedevelopment.pdf" TargetMode="External"/></Relationships>
</file>

<file path=ppt/slides/_rels/slide7.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10.xml"/><Relationship Id="rId3" Type="http://schemas.openxmlformats.org/officeDocument/2006/relationships/hyperlink" Target="https://youtu.be/LJTF2kBQgXM" TargetMode="External"/></Relationships>
</file>

<file path=ppt/slides/_rels/slide8.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10.xml"/><Relationship Id="rId3" Type="http://schemas.openxmlformats.org/officeDocument/2006/relationships/hyperlink" Target="http://www.senate.umd.edu/meetings/materials/2015to2016/111015/APAS_Credit_for_Prior_Learning_14-15-18.pdf%20http://www.senate.umd.edu/meetings/materials/" TargetMode="External"/></Relationships>
</file>

<file path=ppt/slides/_rels/slide9.xml.rels><?xml version="1.0" encoding="UTF-8" standalone="yes"?>
<Relationships xmlns="http://schemas.openxmlformats.org/package/2006/relationships"><Relationship Id="rId1" Type="http://schemas.openxmlformats.org/officeDocument/2006/relationships/tags" Target="../tags/tag9.xml"/><Relationship Id="rId2" Type="http://schemas.openxmlformats.org/officeDocument/2006/relationships/slideLayout" Target="../slideLayouts/slideLayout10.xml"/><Relationship Id="rId3" Type="http://schemas.openxmlformats.org/officeDocument/2006/relationships/hyperlink" Target="https://www.senate.umd.edu/meetings/materials/2015to2016/111015/CAC_AED_Program_14-15-05.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ln>
            <a:miter lim="800000"/>
            <a:headEnd/>
            <a:tailEnd/>
          </a:ln>
          <a:extLst/>
        </p:spPr>
        <p:txBody>
          <a:bodyPr>
            <a:noAutofit/>
          </a:bodyPr>
          <a:lstStyle/>
          <a:p>
            <a:pPr algn="ctr" eaLnBrk="1" fontAlgn="auto" hangingPunct="1">
              <a:spcAft>
                <a:spcPts val="0"/>
              </a:spcAft>
              <a:defRPr/>
            </a:pPr>
            <a:r>
              <a:rPr lang="en-US" sz="5400" dirty="0" smtClean="0">
                <a:solidFill>
                  <a:schemeClr val="tx1"/>
                </a:solidFill>
                <a:effectLst/>
              </a:rPr>
              <a:t>Senate Meeting Summary</a:t>
            </a:r>
            <a:endParaRPr lang="en-US" sz="5400" dirty="0">
              <a:solidFill>
                <a:schemeClr val="tx1"/>
              </a:solidFill>
              <a:effectLst/>
            </a:endParaRPr>
          </a:p>
        </p:txBody>
      </p:sp>
      <p:sp>
        <p:nvSpPr>
          <p:cNvPr id="41986" name="Subtitle 14"/>
          <p:cNvSpPr>
            <a:spLocks noGrp="1"/>
          </p:cNvSpPr>
          <p:nvPr>
            <p:ph type="subTitle" idx="1"/>
          </p:nvPr>
        </p:nvSpPr>
        <p:spPr>
          <a:xfrm>
            <a:off x="533400" y="3228975"/>
            <a:ext cx="7854950" cy="1752600"/>
          </a:xfrm>
        </p:spPr>
        <p:txBody>
          <a:bodyPr/>
          <a:lstStyle/>
          <a:p>
            <a:pPr marR="0" eaLnBrk="1" hangingPunct="1"/>
            <a:r>
              <a:rPr lang="en-US" sz="4400" dirty="0" smtClean="0">
                <a:solidFill>
                  <a:schemeClr val="accent1"/>
                </a:solidFill>
                <a:latin typeface="Constantia" charset="0"/>
                <a:ea typeface="ＭＳ Ｐゴシック" charset="0"/>
                <a:cs typeface="ＭＳ Ｐゴシック" charset="0"/>
              </a:rPr>
              <a:t>November 10, </a:t>
            </a:r>
            <a:r>
              <a:rPr lang="en-US" sz="4400" dirty="0" smtClean="0">
                <a:solidFill>
                  <a:schemeClr val="accent1"/>
                </a:solidFill>
                <a:latin typeface="Constantia" charset="0"/>
                <a:ea typeface="ＭＳ Ｐゴシック" charset="0"/>
                <a:cs typeface="ＭＳ Ｐゴシック" charset="0"/>
              </a:rPr>
              <a:t>2015</a:t>
            </a:r>
            <a:endParaRPr lang="en-US" sz="4400" dirty="0">
              <a:solidFill>
                <a:schemeClr val="accent1"/>
              </a:solidFill>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126573468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November 10, </a:t>
            </a:r>
            <a:r>
              <a:rPr lang="en-US" dirty="0" smtClean="0">
                <a:latin typeface="Calibri" charset="0"/>
                <a:ea typeface="ＭＳ Ｐゴシック" charset="0"/>
                <a:cs typeface="ＭＳ Ｐゴシック" charset="0"/>
              </a:rPr>
              <a:t>2015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u="sng" dirty="0">
                <a:hlinkClick r:id="rId3"/>
              </a:rPr>
              <a:t>Revision to the Senate Bylaws to include Postdoctoral Scholar Title within the Single Member Constituency for Entry-Level Professional Track Faculty (Senate Doc. No. 15-16-10) </a:t>
            </a:r>
            <a:endParaRPr lang="en-US" sz="2800" dirty="0"/>
          </a:p>
          <a:p>
            <a:pPr lvl="1"/>
            <a:r>
              <a:rPr lang="en-US" dirty="0"/>
              <a:t>The Senate voted to approve the revision to the Senate Bylaws</a:t>
            </a:r>
          </a:p>
          <a:p>
            <a:pPr marL="668337" lvl="2" indent="0">
              <a:buNone/>
            </a:pPr>
            <a:endParaRPr lang="en-US" sz="2500" dirty="0"/>
          </a:p>
        </p:txBody>
      </p:sp>
    </p:spTree>
    <p:custDataLst>
      <p:tags r:id="rId1"/>
    </p:custDataLst>
    <p:extLst>
      <p:ext uri="{BB962C8B-B14F-4D97-AF65-F5344CB8AC3E}">
        <p14:creationId xmlns:p14="http://schemas.microsoft.com/office/powerpoint/2010/main" val="199607971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Relevant Links</a:t>
            </a:r>
            <a:endParaRPr lang="en-US"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p:txBody>
          <a:bodyPr vert="horz">
            <a:normAutofit fontScale="85000" lnSpcReduction="20000"/>
          </a:bodyPr>
          <a:lstStyle/>
          <a:p>
            <a:r>
              <a:rPr lang="en-US" sz="2800" u="sng" dirty="0" smtClean="0">
                <a:hlinkClick r:id="rId4"/>
              </a:rPr>
              <a:t>http</a:t>
            </a:r>
            <a:r>
              <a:rPr lang="en-US" sz="2800" u="sng" dirty="0">
                <a:hlinkClick r:id="rId4"/>
              </a:rPr>
              <a:t>://www.senate.umd.edu/news/archives/2016BORInstructions.cfm</a:t>
            </a:r>
            <a:endParaRPr lang="en-US" sz="2800" dirty="0"/>
          </a:p>
          <a:p>
            <a:r>
              <a:rPr lang="en-US" sz="2800" u="sng" dirty="0" smtClean="0">
                <a:hlinkClick r:id="rId5"/>
              </a:rPr>
              <a:t>http</a:t>
            </a:r>
            <a:r>
              <a:rPr lang="en-US" sz="2800" u="sng" dirty="0">
                <a:hlinkClick r:id="rId5"/>
              </a:rPr>
              <a:t>://www.senate.umd.edu/meetings/materials/2015to2016/111015/KU_CPRedevelopment.pdf</a:t>
            </a:r>
            <a:endParaRPr lang="en-US" sz="2800" dirty="0"/>
          </a:p>
          <a:p>
            <a:r>
              <a:rPr lang="en-US" sz="2800" u="sng" dirty="0" smtClean="0">
                <a:hlinkClick r:id="rId6"/>
              </a:rPr>
              <a:t>https</a:t>
            </a:r>
            <a:r>
              <a:rPr lang="en-US" sz="2800" u="sng" dirty="0">
                <a:hlinkClick r:id="rId6"/>
              </a:rPr>
              <a:t>://youtu.be/LJTF2kBQgXM</a:t>
            </a:r>
            <a:endParaRPr lang="en-US" sz="2800" dirty="0"/>
          </a:p>
          <a:p>
            <a:r>
              <a:rPr lang="en-US" sz="2800" u="sng" dirty="0" smtClean="0">
                <a:hlinkClick r:id="rId7"/>
              </a:rPr>
              <a:t>http</a:t>
            </a:r>
            <a:r>
              <a:rPr lang="en-US" sz="2800" u="sng" dirty="0">
                <a:hlinkClick r:id="rId7"/>
              </a:rPr>
              <a:t>://www.senate.umd.edu/meetings/materials/2015to2016/111015/APAS_Credit_for_Prior_Learning_14-15-18.pdf</a:t>
            </a:r>
            <a:endParaRPr lang="en-US" sz="2800" dirty="0"/>
          </a:p>
          <a:p>
            <a:r>
              <a:rPr lang="en-US" sz="2800" u="sng" dirty="0" smtClean="0">
                <a:hlinkClick r:id="rId8"/>
              </a:rPr>
              <a:t>http</a:t>
            </a:r>
            <a:r>
              <a:rPr lang="en-US" sz="2800" u="sng" dirty="0">
                <a:hlinkClick r:id="rId8"/>
              </a:rPr>
              <a:t>://www.senate.umd.edu/meetings/materials/2015to2016/111015/CAC_AED_Program_14-15-05.pdf</a:t>
            </a:r>
            <a:endParaRPr lang="en-US" sz="2800" dirty="0"/>
          </a:p>
          <a:p>
            <a:r>
              <a:rPr lang="en-US" sz="2800" u="sng" dirty="0" smtClean="0">
                <a:hlinkClick r:id="rId9"/>
              </a:rPr>
              <a:t>http</a:t>
            </a:r>
            <a:r>
              <a:rPr lang="en-US" sz="2800" u="sng" dirty="0">
                <a:hlinkClick r:id="rId9"/>
              </a:rPr>
              <a:t>://www.senate.umd.edu/meetings/materials/2015to2016/111015/ERG_Post-Doc_Scholar_SMC_15-16-10.pdf</a:t>
            </a:r>
            <a:endParaRPr lang="en-US" sz="2800" dirty="0"/>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18805481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November 10, </a:t>
            </a:r>
            <a:r>
              <a:rPr lang="en-US" dirty="0" smtClean="0">
                <a:latin typeface="Calibri" charset="0"/>
                <a:ea typeface="ＭＳ Ｐゴシック" charset="0"/>
                <a:cs typeface="ＭＳ Ｐゴシック" charset="0"/>
              </a:rPr>
              <a:t>2015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fontScale="77500" lnSpcReduction="20000"/>
          </a:bodyPr>
          <a:lstStyle/>
          <a:p>
            <a:pPr lvl="0">
              <a:lnSpc>
                <a:spcPct val="120000"/>
              </a:lnSpc>
            </a:pPr>
            <a:r>
              <a:rPr lang="en-US" sz="2800" dirty="0"/>
              <a:t>Senate Chair’s Report</a:t>
            </a:r>
          </a:p>
          <a:p>
            <a:pPr lvl="1">
              <a:lnSpc>
                <a:spcPct val="120000"/>
              </a:lnSpc>
            </a:pPr>
            <a:r>
              <a:rPr lang="en-US" dirty="0"/>
              <a:t>BOR Staff Awards - The Staff Affairs Committee is currently accepting nominations for the prestigious Board of Regents’ Staff Awards. Eight individuals within the University System will be chosen to receive awards: one non-exempt and one exempt staff member for each of the first three categories, and one staff member (exempt or non-exempt) for both parts of the fourth award category. Recipients will receive a $1,000 award and system-wide recognition. Nomination packages must be submitted to the Senate Office via email by </a:t>
            </a:r>
            <a:r>
              <a:rPr lang="en-US" b="1" dirty="0"/>
              <a:t>Friday, November 20th</a:t>
            </a:r>
            <a:r>
              <a:rPr lang="en-US" dirty="0"/>
              <a:t>. Go to: </a:t>
            </a:r>
            <a:r>
              <a:rPr lang="en-US" u="sng" dirty="0">
                <a:hlinkClick r:id="rId3"/>
              </a:rPr>
              <a:t>http://www.senate.umd.edu/news/archives/2016BORInstructions.cfm</a:t>
            </a:r>
            <a:r>
              <a:rPr lang="en-US" dirty="0"/>
              <a:t> for more information. This is an excellent opportunity for our staff employees to be recognized for the amazing work that they do.</a:t>
            </a:r>
          </a:p>
          <a:p>
            <a:pPr lvl="2"/>
            <a:endParaRPr lang="en-US" sz="2500" dirty="0"/>
          </a:p>
        </p:txBody>
      </p:sp>
    </p:spTree>
    <p:custDataLst>
      <p:tags r:id="rId1"/>
    </p:custDataLst>
    <p:extLst>
      <p:ext uri="{BB962C8B-B14F-4D97-AF65-F5344CB8AC3E}">
        <p14:creationId xmlns:p14="http://schemas.microsoft.com/office/powerpoint/2010/main" val="18913703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November 10, </a:t>
            </a:r>
            <a:r>
              <a:rPr lang="en-US" dirty="0" smtClean="0">
                <a:latin typeface="Calibri" charset="0"/>
                <a:ea typeface="ＭＳ Ｐゴシック" charset="0"/>
                <a:cs typeface="ＭＳ Ｐゴシック" charset="0"/>
              </a:rPr>
              <a:t>2015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1"/>
            <a:r>
              <a:rPr lang="en-US" dirty="0"/>
              <a:t>CIC Governance Conference - From September 23 – 25, the Senate Chair (Willie Brown), Director of the Senate (Reka Montfort) and immediate Past Chair of the Senate (Donald Webster) attended the CIC Faculty Governance Leadership Conference at the University of Illinois at Urbana-Champaign. The topics for the meeting although mostly geared towards what Illinois was doing were:</a:t>
            </a:r>
          </a:p>
          <a:p>
            <a:pPr marL="668337" lvl="2" indent="0">
              <a:buNone/>
            </a:pPr>
            <a:endParaRPr lang="en-US" sz="2500" dirty="0"/>
          </a:p>
        </p:txBody>
      </p:sp>
    </p:spTree>
    <p:custDataLst>
      <p:tags r:id="rId1"/>
    </p:custDataLst>
    <p:extLst>
      <p:ext uri="{BB962C8B-B14F-4D97-AF65-F5344CB8AC3E}">
        <p14:creationId xmlns:p14="http://schemas.microsoft.com/office/powerpoint/2010/main" val="184033282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November 10, </a:t>
            </a:r>
            <a:r>
              <a:rPr lang="en-US" dirty="0" smtClean="0">
                <a:latin typeface="Calibri" charset="0"/>
                <a:ea typeface="ＭＳ Ｐゴシック" charset="0"/>
                <a:cs typeface="ＭＳ Ｐゴシック" charset="0"/>
              </a:rPr>
              <a:t>2015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fontScale="92500" lnSpcReduction="10000"/>
          </a:bodyPr>
          <a:lstStyle/>
          <a:p>
            <a:pPr lvl="2"/>
            <a:r>
              <a:rPr lang="en-US" sz="2400" dirty="0"/>
              <a:t>The Role of Academic Leadership in College Athletics</a:t>
            </a:r>
          </a:p>
          <a:p>
            <a:pPr lvl="2"/>
            <a:r>
              <a:rPr lang="en-US" sz="2400" dirty="0"/>
              <a:t>Funding for Higher Education</a:t>
            </a:r>
          </a:p>
          <a:p>
            <a:pPr lvl="2"/>
            <a:r>
              <a:rPr lang="en-US" sz="2400" dirty="0"/>
              <a:t>Disability Resources and Educational Services</a:t>
            </a:r>
          </a:p>
          <a:p>
            <a:pPr lvl="2"/>
            <a:r>
              <a:rPr lang="en-US" sz="2400" dirty="0"/>
              <a:t>College Affordability and Accessibility</a:t>
            </a:r>
          </a:p>
          <a:p>
            <a:pPr lvl="2"/>
            <a:r>
              <a:rPr lang="en-US" sz="2400" dirty="0"/>
              <a:t>Academic Freedom and Tenure</a:t>
            </a:r>
          </a:p>
          <a:p>
            <a:pPr lvl="2"/>
            <a:r>
              <a:rPr lang="en-US" sz="2400" dirty="0"/>
              <a:t>Non Tenure Track Faculty</a:t>
            </a:r>
          </a:p>
          <a:p>
            <a:pPr lvl="2"/>
            <a:r>
              <a:rPr lang="en-US" sz="2400" dirty="0"/>
              <a:t>Open Access to Research Articles</a:t>
            </a:r>
          </a:p>
          <a:p>
            <a:pPr lvl="2"/>
            <a:r>
              <a:rPr lang="en-US" sz="2400" dirty="0"/>
              <a:t>Faculty Benefits and Compensation</a:t>
            </a:r>
          </a:p>
          <a:p>
            <a:pPr lvl="2"/>
            <a:r>
              <a:rPr lang="en-US" sz="2400" dirty="0"/>
              <a:t>Shared Governance</a:t>
            </a:r>
          </a:p>
          <a:p>
            <a:pPr lvl="2"/>
            <a:r>
              <a:rPr lang="en-US" sz="2400" dirty="0"/>
              <a:t>Interacting with the Media and </a:t>
            </a:r>
          </a:p>
          <a:p>
            <a:pPr lvl="2"/>
            <a:r>
              <a:rPr lang="en-US" sz="2400" dirty="0"/>
              <a:t>Institutional Roundtable that led to a proposal to sign a resolution to support the faculty of Iowa.  </a:t>
            </a:r>
          </a:p>
          <a:p>
            <a:pPr marL="668337" lvl="2" indent="0">
              <a:buNone/>
            </a:pPr>
            <a:endParaRPr lang="en-US" sz="2500" dirty="0"/>
          </a:p>
        </p:txBody>
      </p:sp>
    </p:spTree>
    <p:custDataLst>
      <p:tags r:id="rId1"/>
    </p:custDataLst>
    <p:extLst>
      <p:ext uri="{BB962C8B-B14F-4D97-AF65-F5344CB8AC3E}">
        <p14:creationId xmlns:p14="http://schemas.microsoft.com/office/powerpoint/2010/main" val="341369413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November 10, </a:t>
            </a:r>
            <a:r>
              <a:rPr lang="en-US" dirty="0" smtClean="0">
                <a:latin typeface="Calibri" charset="0"/>
                <a:ea typeface="ＭＳ Ｐゴシック" charset="0"/>
                <a:cs typeface="ＭＳ Ｐゴシック" charset="0"/>
              </a:rPr>
              <a:t>2015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fontScale="77500" lnSpcReduction="20000"/>
          </a:bodyPr>
          <a:lstStyle/>
          <a:p>
            <a:pPr lvl="2">
              <a:lnSpc>
                <a:spcPct val="120000"/>
              </a:lnSpc>
            </a:pPr>
            <a:r>
              <a:rPr lang="en-US" sz="2400" dirty="0"/>
              <a:t>Regarding the resolution, After several iterations, the following schools initially signed on: </a:t>
            </a:r>
          </a:p>
          <a:p>
            <a:pPr lvl="3">
              <a:lnSpc>
                <a:spcPct val="120000"/>
              </a:lnSpc>
            </a:pPr>
            <a:r>
              <a:rPr lang="en-US" sz="2300" dirty="0"/>
              <a:t>Indiana, Northwestern, Purdue, Michigan, Minnesota, Nebraska at Lincoln, Wisconsin at Madison, Illinois at Urbana-Champaign</a:t>
            </a:r>
          </a:p>
          <a:p>
            <a:pPr lvl="2">
              <a:lnSpc>
                <a:spcPct val="120000"/>
              </a:lnSpc>
            </a:pPr>
            <a:r>
              <a:rPr lang="en-US" sz="2400" dirty="0"/>
              <a:t>Schools that did not sign off are:</a:t>
            </a:r>
          </a:p>
          <a:p>
            <a:pPr lvl="3">
              <a:lnSpc>
                <a:spcPct val="120000"/>
              </a:lnSpc>
            </a:pPr>
            <a:r>
              <a:rPr lang="en-US" sz="2300" dirty="0"/>
              <a:t>Iowa (was not at the conference), Maryland, Michigan State, Ohio State, Penn State, Rutgers</a:t>
            </a:r>
          </a:p>
          <a:p>
            <a:pPr lvl="2">
              <a:lnSpc>
                <a:spcPct val="120000"/>
              </a:lnSpc>
            </a:pPr>
            <a:r>
              <a:rPr lang="en-US" sz="2400" dirty="0"/>
              <a:t>At the SEC meeting on Friday, October 30, the SEC voted to have me sign the resolution on behalf of the Senate Executive Committee.  The resolution reads in part:</a:t>
            </a:r>
          </a:p>
          <a:p>
            <a:pPr lvl="2">
              <a:lnSpc>
                <a:spcPct val="120000"/>
              </a:lnSpc>
            </a:pPr>
            <a:r>
              <a:rPr lang="en-US" sz="2400" dirty="0"/>
              <a:t>“We call on the Board of Regents, State of Iowa to adhere to the principles of shared university governance and to ethical behavior and transparency.”</a:t>
            </a:r>
          </a:p>
          <a:p>
            <a:pPr marL="668337" lvl="2" indent="0">
              <a:buNone/>
            </a:pPr>
            <a:endParaRPr lang="en-US" sz="2500" dirty="0"/>
          </a:p>
        </p:txBody>
      </p:sp>
    </p:spTree>
    <p:custDataLst>
      <p:tags r:id="rId1"/>
    </p:custDataLst>
    <p:extLst>
      <p:ext uri="{BB962C8B-B14F-4D97-AF65-F5344CB8AC3E}">
        <p14:creationId xmlns:p14="http://schemas.microsoft.com/office/powerpoint/2010/main" val="28390566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November 10, </a:t>
            </a:r>
            <a:r>
              <a:rPr lang="en-US" dirty="0" smtClean="0">
                <a:latin typeface="Calibri" charset="0"/>
                <a:ea typeface="ＭＳ Ｐゴシック" charset="0"/>
                <a:cs typeface="ＭＳ Ｐゴシック" charset="0"/>
              </a:rPr>
              <a:t>2015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dirty="0"/>
              <a:t>Special Order of the Day - Ken </a:t>
            </a:r>
            <a:r>
              <a:rPr lang="en-US" sz="2800" dirty="0" err="1"/>
              <a:t>Ulman</a:t>
            </a:r>
            <a:r>
              <a:rPr lang="en-US" sz="2800" dirty="0"/>
              <a:t>, Chief Strategy Officer, Economic Development</a:t>
            </a:r>
            <a:br>
              <a:rPr lang="en-US" sz="2800" dirty="0"/>
            </a:br>
            <a:r>
              <a:rPr lang="en-US" sz="2800" i="1" u="sng" dirty="0">
                <a:hlinkClick r:id="rId3"/>
              </a:rPr>
              <a:t>Our Fearless Idea: Transform College Park Into a Top College Town</a:t>
            </a:r>
            <a:endParaRPr lang="en-US" sz="2800" dirty="0"/>
          </a:p>
          <a:p>
            <a:pPr marL="668337" lvl="2" indent="0">
              <a:buNone/>
            </a:pPr>
            <a:endParaRPr lang="en-US" sz="2500" dirty="0"/>
          </a:p>
        </p:txBody>
      </p:sp>
    </p:spTree>
    <p:custDataLst>
      <p:tags r:id="rId1"/>
    </p:custDataLst>
    <p:extLst>
      <p:ext uri="{BB962C8B-B14F-4D97-AF65-F5344CB8AC3E}">
        <p14:creationId xmlns:p14="http://schemas.microsoft.com/office/powerpoint/2010/main" val="35089904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November 10, </a:t>
            </a:r>
            <a:r>
              <a:rPr lang="en-US" dirty="0" smtClean="0">
                <a:latin typeface="Calibri" charset="0"/>
                <a:ea typeface="ＭＳ Ｐゴシック" charset="0"/>
                <a:cs typeface="ＭＳ Ｐゴシック" charset="0"/>
              </a:rPr>
              <a:t>2015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dirty="0"/>
              <a:t>Special Order of the Day - Wallace D. Loh, President of the University of Maryland</a:t>
            </a:r>
            <a:br>
              <a:rPr lang="en-US" sz="2800" dirty="0"/>
            </a:br>
            <a:r>
              <a:rPr lang="en-US" sz="2800" i="1" u="sng" dirty="0">
                <a:hlinkClick r:id="rId3"/>
              </a:rPr>
              <a:t>2015 State of the Campus Address</a:t>
            </a:r>
            <a:endParaRPr lang="en-US" sz="2800" dirty="0"/>
          </a:p>
          <a:p>
            <a:pPr marL="668337" lvl="2" indent="0">
              <a:buNone/>
            </a:pPr>
            <a:endParaRPr lang="en-US" sz="2500" dirty="0"/>
          </a:p>
        </p:txBody>
      </p:sp>
    </p:spTree>
    <p:custDataLst>
      <p:tags r:id="rId1"/>
    </p:custDataLst>
    <p:extLst>
      <p:ext uri="{BB962C8B-B14F-4D97-AF65-F5344CB8AC3E}">
        <p14:creationId xmlns:p14="http://schemas.microsoft.com/office/powerpoint/2010/main" val="397261889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November 10, </a:t>
            </a:r>
            <a:r>
              <a:rPr lang="en-US" dirty="0" smtClean="0">
                <a:latin typeface="Calibri" charset="0"/>
                <a:ea typeface="ＭＳ Ｐゴシック" charset="0"/>
                <a:cs typeface="ＭＳ Ｐゴシック" charset="0"/>
              </a:rPr>
              <a:t>2015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u="sng" dirty="0">
                <a:hlinkClick r:id="rId3"/>
              </a:rPr>
              <a:t>Review of Interim University of Maryland Policy and Procedures Concerning Credit for Prior Learning (Senate Doc. No. 14-15-18</a:t>
            </a:r>
            <a:r>
              <a:rPr lang="en-US" sz="2800" u="sng" dirty="0" smtClean="0">
                <a:hlinkClick r:id="rId3"/>
              </a:rPr>
              <a:t>)</a:t>
            </a:r>
            <a:endParaRPr lang="en-US" sz="2800" dirty="0"/>
          </a:p>
          <a:p>
            <a:pPr lvl="1"/>
            <a:r>
              <a:rPr lang="en-US" dirty="0"/>
              <a:t>The Senate voted to approve the revised policy</a:t>
            </a:r>
          </a:p>
          <a:p>
            <a:pPr marL="668337" lvl="2" indent="0">
              <a:buNone/>
            </a:pPr>
            <a:endParaRPr lang="en-US" sz="2500" dirty="0"/>
          </a:p>
        </p:txBody>
      </p:sp>
    </p:spTree>
    <p:custDataLst>
      <p:tags r:id="rId1"/>
    </p:custDataLst>
    <p:extLst>
      <p:ext uri="{BB962C8B-B14F-4D97-AF65-F5344CB8AC3E}">
        <p14:creationId xmlns:p14="http://schemas.microsoft.com/office/powerpoint/2010/main" val="407228445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November 10, </a:t>
            </a:r>
            <a:r>
              <a:rPr lang="en-US" dirty="0" smtClean="0">
                <a:latin typeface="Calibri" charset="0"/>
                <a:ea typeface="ＭＳ Ｐゴシック" charset="0"/>
                <a:cs typeface="ＭＳ Ｐゴシック" charset="0"/>
              </a:rPr>
              <a:t>2015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u="sng" dirty="0">
                <a:hlinkClick r:id="rId3"/>
              </a:rPr>
              <a:t>Public Access Automated External Defibrillator Program (Senate Doc. No. 14-15-05) </a:t>
            </a:r>
            <a:endParaRPr lang="en-US" sz="2800" dirty="0"/>
          </a:p>
          <a:p>
            <a:pPr lvl="1"/>
            <a:r>
              <a:rPr lang="en-US" dirty="0"/>
              <a:t>The Senate voted to approve the committee’s recommendations</a:t>
            </a:r>
          </a:p>
          <a:p>
            <a:pPr marL="668337" lvl="2" indent="0">
              <a:buNone/>
            </a:pPr>
            <a:endParaRPr lang="en-US" sz="2500" dirty="0"/>
          </a:p>
        </p:txBody>
      </p:sp>
    </p:spTree>
    <p:custDataLst>
      <p:tags r:id="rId1"/>
    </p:custDataLst>
    <p:extLst>
      <p:ext uri="{BB962C8B-B14F-4D97-AF65-F5344CB8AC3E}">
        <p14:creationId xmlns:p14="http://schemas.microsoft.com/office/powerpoint/2010/main" val="2919367686"/>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3">
      <a:dk1>
        <a:sysClr val="windowText" lastClr="000000"/>
      </a:dk1>
      <a:lt1>
        <a:sysClr val="window" lastClr="FFFFFF"/>
      </a:lt1>
      <a:dk2>
        <a:srgbClr val="333333"/>
      </a:dk2>
      <a:lt2>
        <a:srgbClr val="CCCCCC"/>
      </a:lt2>
      <a:accent1>
        <a:srgbClr val="B00000"/>
      </a:accent1>
      <a:accent2>
        <a:srgbClr val="000000"/>
      </a:accent2>
      <a:accent3>
        <a:srgbClr val="000000"/>
      </a:accent3>
      <a:accent4>
        <a:srgbClr val="FFFCFC"/>
      </a:accent4>
      <a:accent5>
        <a:srgbClr val="A4A4A4"/>
      </a:accent5>
      <a:accent6>
        <a:srgbClr val="666666"/>
      </a:accent6>
      <a:hlink>
        <a:srgbClr val="D01010"/>
      </a:hlink>
      <a:folHlink>
        <a:srgbClr val="E6E2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598</TotalTime>
  <Words>656</Words>
  <Application>Microsoft Macintosh PowerPoint</Application>
  <PresentationFormat>On-screen Show (4:3)</PresentationFormat>
  <Paragraphs>50</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Senate Meeting Summary</vt:lpstr>
      <vt:lpstr>November 10, 2015 Summary</vt:lpstr>
      <vt:lpstr>November 10, 2015 Summary</vt:lpstr>
      <vt:lpstr>November 10, 2015 Summary</vt:lpstr>
      <vt:lpstr>November 10, 2015 Summary</vt:lpstr>
      <vt:lpstr>November 10, 2015 Summary</vt:lpstr>
      <vt:lpstr>November 10, 2015 Summary</vt:lpstr>
      <vt:lpstr>November 10, 2015 Summary</vt:lpstr>
      <vt:lpstr>November 10, 2015 Summary</vt:lpstr>
      <vt:lpstr>November 10, 2015 Summary</vt:lpstr>
      <vt:lpstr>Relevant Links</vt:lpstr>
    </vt:vector>
  </TitlesOfParts>
  <Company>University of Maryland-Senate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Senate Meeting</dc:title>
  <dc:creator>Reka Montfort</dc:creator>
  <cp:lastModifiedBy>Reka Montfort</cp:lastModifiedBy>
  <cp:revision>33</cp:revision>
  <dcterms:created xsi:type="dcterms:W3CDTF">2015-04-02T14:28:17Z</dcterms:created>
  <dcterms:modified xsi:type="dcterms:W3CDTF">2015-11-12T20:58:26Z</dcterms:modified>
</cp:coreProperties>
</file>